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64" r:id="rId5"/>
    <p:sldId id="265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0" r:id="rId14"/>
  </p:sldIdLst>
  <p:sldSz cx="9144000" cy="6858000" type="screen4x3"/>
  <p:notesSz cx="6858000" cy="9144000"/>
  <p:defaultTextStyle>
    <a:defPPr>
      <a:defRPr lang="be-B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2B3F89"/>
    <a:srgbClr val="354E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F063-BA72-43F4-BA7A-9F2B1A474345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20D0-311E-4D62-AECA-7EA895C08C0C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9202-0E6F-4788-98AA-6997529DDB4E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E83D-A25A-41CC-A244-B36841F5BB2C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AF0C-01AB-41C7-86BB-EE4653BE8D9E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409A-3193-4AEA-B794-C552DBC94395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4200" cy="34750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9600" y="731838"/>
            <a:ext cx="3124200" cy="34750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BF57-DEEB-4005-A921-DD5AD5BDC431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2F9E-7A5E-40CD-8DD2-7CA4D26C53B9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649D-F4B4-4EF4-9879-54F71E372777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A394-A668-45D3-847F-50E79D83B012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C2B3-7788-45B7-B5A0-C7268DB70B06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C6A6-DBFF-4C0D-B2CE-D33BB82B5FED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DA6E8-5692-4670-9A1A-5C63AFE5E168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5FEB-6A59-41DD-87F7-35C2A6D1A4D8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BEA4-9333-4D7B-BA15-5D15D599DD5C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AC10-3E5D-438C-98D1-92AADC055008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0DA5-E7E4-4FA7-90FA-37C47781A631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7354-7E23-4F3F-8574-A4B0F7BC8DEE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A005-896A-47C0-987C-11DD38D16537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28C2-1C61-4D35-9C9E-0F618618A52F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8999-9C63-44C8-9203-DB4C630E8AB6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A020-3EFA-4B2B-A0D6-5EEC7293A0BC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94D4-B4D4-4155-9A6C-6203486A4B8A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67A2-6101-468E-B1C0-80CB46E646D4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C2AD7F-E097-4F02-8C70-D3883C6844A4}" type="datetimeFigureOut">
              <a:rPr lang="be-BY"/>
              <a:pPr>
                <a:defRPr/>
              </a:pPr>
              <a:t>19.02.2017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3392F4-F63C-4EC6-8B7C-625C6BEDCB67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5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title"/>
          </p:nvPr>
        </p:nvSpPr>
        <p:spPr bwMode="auto">
          <a:xfrm>
            <a:off x="827088" y="260350"/>
            <a:ext cx="7777162" cy="24479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  <a:t>УА «Гомельск</a:t>
            </a:r>
            <a:r>
              <a:rPr lang="be-BY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  <a:t>і </a:t>
            </a:r>
            <a:r>
              <a:rPr lang="ru-RU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  <a:t>дзяржа</a:t>
            </a:r>
            <a:r>
              <a:rPr lang="be-BY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  <a:t>ўны</a:t>
            </a:r>
            <a:r>
              <a:rPr lang="ru-RU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  <a:t> ўніверсітэт імя Ф. Скарыны</a:t>
            </a:r>
            <a:br>
              <a:rPr lang="ru-RU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</a:br>
            <a:r>
              <a:rPr lang="ru-RU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  <a:t>Факультэт псіхалогіі і педагогікі</a:t>
            </a:r>
            <a:br>
              <a:rPr lang="ru-RU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</a:br>
            <a:r>
              <a:rPr lang="be-BY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  <a:t>Кафедра псіхалогіі</a:t>
            </a:r>
            <a:r>
              <a:rPr lang="en-US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  <a:t/>
            </a:r>
            <a:br>
              <a:rPr lang="en-US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</a:br>
            <a:r>
              <a:rPr lang="be-BY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  <a:t/>
            </a:r>
            <a:br>
              <a:rPr lang="be-BY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</a:br>
            <a:r>
              <a:rPr lang="en-US" sz="2000" smtClean="0">
                <a:solidFill>
                  <a:srgbClr val="354EA9"/>
                </a:solidFill>
                <a:effectLst/>
                <a:latin typeface="Times New Roman" pitchFamily="18" charset="0"/>
              </a:rPr>
              <a:t> </a:t>
            </a:r>
            <a:r>
              <a:rPr lang="ru-RU" sz="2000" smtClean="0">
                <a:solidFill>
                  <a:srgbClr val="354EA9"/>
                </a:solidFill>
                <a:effectLst/>
                <a:latin typeface="Times New Roman" pitchFamily="18" charset="0"/>
              </a:rPr>
              <a:t>Рэспубліканскі грамадзянска-патрыятычны праект </a:t>
            </a:r>
            <a:br>
              <a:rPr lang="ru-RU" sz="2000" smtClean="0">
                <a:solidFill>
                  <a:srgbClr val="354EA9"/>
                </a:solidFill>
                <a:effectLst/>
                <a:latin typeface="Times New Roman" pitchFamily="18" charset="0"/>
              </a:rPr>
            </a:br>
            <a:r>
              <a:rPr lang="ru-RU" sz="2000" smtClean="0">
                <a:solidFill>
                  <a:srgbClr val="354EA9"/>
                </a:solidFill>
                <a:effectLst/>
                <a:latin typeface="Times New Roman" pitchFamily="18" charset="0"/>
              </a:rPr>
              <a:t>Збяры Беларусь у сваім сэрцы </a:t>
            </a:r>
            <a:br>
              <a:rPr lang="ru-RU" sz="2000" smtClean="0">
                <a:solidFill>
                  <a:srgbClr val="354EA9"/>
                </a:solidFill>
                <a:effectLst/>
                <a:latin typeface="Times New Roman" pitchFamily="18" charset="0"/>
              </a:rPr>
            </a:br>
            <a:r>
              <a:rPr lang="ru-RU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  <a:t/>
            </a:r>
            <a:br>
              <a:rPr lang="ru-RU" sz="1400" smtClean="0">
                <a:solidFill>
                  <a:srgbClr val="354EA9"/>
                </a:solidFill>
                <a:effectLst/>
                <a:latin typeface="Times New Roman" pitchFamily="18" charset="0"/>
              </a:rPr>
            </a:br>
            <a:r>
              <a:rPr lang="ru-RU" sz="2000" smtClean="0">
                <a:solidFill>
                  <a:srgbClr val="2B3F89"/>
                </a:solidFill>
                <a:effectLst/>
                <a:latin typeface="Times New Roman" pitchFamily="18" charset="0"/>
              </a:rPr>
              <a:t>Намінацыя «Культурная спадчына майго краю »</a:t>
            </a:r>
            <a:r>
              <a:rPr lang="en-US" sz="2000" smtClean="0">
                <a:solidFill>
                  <a:srgbClr val="2B3F89"/>
                </a:solidFill>
                <a:effectLst/>
                <a:latin typeface="Times New Roman" pitchFamily="18" charset="0"/>
              </a:rPr>
              <a:t/>
            </a:r>
            <a:br>
              <a:rPr lang="en-US" sz="2000" smtClean="0">
                <a:solidFill>
                  <a:srgbClr val="2B3F89"/>
                </a:solidFill>
                <a:effectLst/>
                <a:latin typeface="Times New Roman" pitchFamily="18" charset="0"/>
              </a:rPr>
            </a:br>
            <a:r>
              <a:rPr lang="en-US" sz="1800" smtClean="0">
                <a:solidFill>
                  <a:srgbClr val="354EA9"/>
                </a:solidFill>
                <a:effectLst/>
                <a:latin typeface="Times New Roman" pitchFamily="18" charset="0"/>
              </a:rPr>
              <a:t/>
            </a:r>
            <a:br>
              <a:rPr lang="en-US" sz="1800" smtClean="0">
                <a:solidFill>
                  <a:srgbClr val="354EA9"/>
                </a:solidFill>
                <a:effectLst/>
                <a:latin typeface="Times New Roman" pitchFamily="18" charset="0"/>
              </a:rPr>
            </a:br>
            <a:r>
              <a:rPr lang="be-BY" sz="2800" smtClean="0">
                <a:solidFill>
                  <a:srgbClr val="354EA9"/>
                </a:solidFill>
                <a:effectLst/>
                <a:latin typeface="Times New Roman" pitchFamily="18" charset="0"/>
              </a:rPr>
              <a:t>«Адраджэнне беларускай спадчыны: веснавы абрад «Ваджэнне сулы</a:t>
            </a:r>
            <a:r>
              <a:rPr lang="ru-RU" sz="2800" smtClean="0">
                <a:solidFill>
                  <a:srgbClr val="354EA9"/>
                </a:solidFill>
                <a:effectLst/>
                <a:latin typeface="Times New Roman" pitchFamily="18" charset="0"/>
              </a:rPr>
              <a:t>»</a:t>
            </a:r>
          </a:p>
        </p:txBody>
      </p:sp>
      <p:pic>
        <p:nvPicPr>
          <p:cNvPr id="14338" name="Picture 6" descr="cfb795bf710391e2369c4f21d7fcb1ca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 l="4150" t="6226" r="6108" b="2632"/>
          <a:stretch>
            <a:fillRect/>
          </a:stretch>
        </p:blipFill>
        <p:spPr>
          <a:xfrm>
            <a:off x="2411413" y="3500438"/>
            <a:ext cx="4678362" cy="3167062"/>
          </a:xfrm>
          <a:ln w="57150" cmpd="thinThick">
            <a:solidFill>
              <a:srgbClr val="0000FF"/>
            </a:solidFill>
          </a:ln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7092950" y="6092825"/>
            <a:ext cx="205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1000" b="1">
                <a:solidFill>
                  <a:srgbClr val="2B3F89"/>
                </a:solidFill>
              </a:rPr>
              <a:t>Аутар: Шыпкова Вольга. </a:t>
            </a:r>
          </a:p>
          <a:p>
            <a:r>
              <a:rPr lang="be-BY" sz="1000" b="1">
                <a:solidFill>
                  <a:srgbClr val="2B3F89"/>
                </a:solidFill>
              </a:rPr>
              <a:t>Кіраўнік: Дудаль Н.М., </a:t>
            </a:r>
          </a:p>
          <a:p>
            <a:r>
              <a:rPr lang="be-BY" sz="1000" b="1">
                <a:solidFill>
                  <a:srgbClr val="2B3F89"/>
                </a:solidFill>
              </a:rPr>
              <a:t>старшы выкладчык кафедры псіхалогіі</a:t>
            </a:r>
            <a:endParaRPr lang="ru-RU" sz="1000" b="1">
              <a:solidFill>
                <a:srgbClr val="2B3F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>
          <a:xfrm>
            <a:off x="684213" y="4941888"/>
            <a:ext cx="8135937" cy="15113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355600" algn="ctr" eaLnBrk="1" hangingPunct="1">
              <a:buFont typeface="Georgia" pitchFamily="18" charset="0"/>
              <a:buNone/>
            </a:pPr>
            <a:r>
              <a:rPr lang="be-BY" sz="2000" smtClean="0">
                <a:solidFill>
                  <a:srgbClr val="2B3F89"/>
                </a:solidFill>
                <a:effectLst/>
                <a:latin typeface="Times New Roman" pitchFamily="18" charset="0"/>
              </a:rPr>
              <a:t>Зараз свята на гэтым не спыняецца, а зрабіўшы ладны круг па вясковых вуліцах, «Сула» заварочвае ў школу, дзе яе сустракаюць дзяўчаты з велікоднымі пірагамі на рушніках і вітаннем: </a:t>
            </a:r>
            <a:br>
              <a:rPr lang="be-BY" sz="2000" smtClean="0">
                <a:solidFill>
                  <a:srgbClr val="2B3F89"/>
                </a:solidFill>
                <a:effectLst/>
                <a:latin typeface="Times New Roman" pitchFamily="18" charset="0"/>
              </a:rPr>
            </a:br>
            <a:r>
              <a:rPr lang="be-BY" sz="2000" smtClean="0">
                <a:solidFill>
                  <a:srgbClr val="2B3F89"/>
                </a:solidFill>
                <a:effectLst/>
                <a:latin typeface="Times New Roman" pitchFamily="18" charset="0"/>
              </a:rPr>
              <a:t>«Хрыстос уваскрос!».</a:t>
            </a:r>
            <a:r>
              <a:rPr lang="be-BY" sz="4200" smtClean="0">
                <a:solidFill>
                  <a:schemeClr val="tx1"/>
                </a:solidFill>
                <a:effectLst/>
              </a:rPr>
              <a:t> </a:t>
            </a:r>
            <a:endParaRPr lang="ru-RU" sz="42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3554" name="Picture 4" descr="ca30b11858e4157c06148a221a6610c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l="4866" t="5795" r="5103"/>
          <a:stretch>
            <a:fillRect/>
          </a:stretch>
        </p:blipFill>
        <p:spPr>
          <a:xfrm>
            <a:off x="3132138" y="260350"/>
            <a:ext cx="2995612" cy="4494213"/>
          </a:xfrm>
          <a:ln w="57150" cmpd="thinThick">
            <a:solidFill>
              <a:srgbClr val="00008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>
          <a:xfrm>
            <a:off x="323850" y="5300663"/>
            <a:ext cx="8569325" cy="11525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355600" algn="just" eaLnBrk="1" hangingPunct="1">
              <a:buFont typeface="Georgia" pitchFamily="18" charset="0"/>
              <a:buNone/>
            </a:pPr>
            <a:r>
              <a:rPr lang="be-BY" sz="2000" smtClean="0">
                <a:solidFill>
                  <a:srgbClr val="2B3F89"/>
                </a:solidFill>
                <a:effectLst/>
                <a:latin typeface="Times New Roman" pitchFamily="18" charset="0"/>
              </a:rPr>
              <a:t>Пры школе створаны цудоўны этнаграфічны пакой, сабраны ўдзельнікамі краязнаўчага гуртка. Там дзеці могуць пабачыць тэкстыльныя, ганчарныя і драўляныя вырабы сваёй мясцовасці.</a:t>
            </a:r>
            <a:r>
              <a:rPr lang="be-BY" sz="200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br>
              <a:rPr lang="be-BY" sz="200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42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12000" contrast="12000"/>
          </a:blip>
          <a:srcRect l="1425" t="5080" r="11121" b="5588"/>
          <a:stretch>
            <a:fillRect/>
          </a:stretch>
        </p:blipFill>
        <p:spPr>
          <a:xfrm>
            <a:off x="179388" y="190500"/>
            <a:ext cx="5003800" cy="2978150"/>
          </a:xfrm>
          <a:solidFill>
            <a:srgbClr val="000080"/>
          </a:solidFill>
          <a:ln w="57150" cmpd="thinThick">
            <a:solidFill>
              <a:srgbClr val="000080"/>
            </a:solidFill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 l="37743" t="6392" r="-1137"/>
          <a:stretch>
            <a:fillRect/>
          </a:stretch>
        </p:blipFill>
        <p:spPr bwMode="auto">
          <a:xfrm>
            <a:off x="4500563" y="836613"/>
            <a:ext cx="4321175" cy="3581400"/>
          </a:xfrm>
          <a:prstGeom prst="rect">
            <a:avLst/>
          </a:prstGeom>
          <a:solidFill>
            <a:srgbClr val="000080"/>
          </a:solidFill>
          <a:ln w="57150" cmpd="thinThick">
            <a:solidFill>
              <a:srgbClr val="000080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lum bright="18000" contrast="24000"/>
          </a:blip>
          <a:srcRect t="8437" b="7196"/>
          <a:stretch>
            <a:fillRect/>
          </a:stretch>
        </p:blipFill>
        <p:spPr bwMode="auto">
          <a:xfrm>
            <a:off x="1547813" y="2997200"/>
            <a:ext cx="3419475" cy="2162175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 bwMode="auto">
          <a:xfrm>
            <a:off x="395288" y="5373688"/>
            <a:ext cx="8280400" cy="1295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273050" algn="just" eaLnBrk="1" hangingPunct="1">
              <a:buFont typeface="Georgia" pitchFamily="18" charset="0"/>
              <a:buNone/>
            </a:pPr>
            <a:r>
              <a:rPr lang="be-BY" sz="2000" smtClean="0">
                <a:solidFill>
                  <a:srgbClr val="2B3F89"/>
                </a:solidFill>
                <a:effectLst/>
                <a:latin typeface="Times New Roman" pitchFamily="18" charset="0"/>
              </a:rPr>
              <a:t>На святкаванне Сулы у Маркавічы збіраецца ўсё больш людзей, сюды наведваюць уздзельнікі аматарскіх калектываў Глыбоцкай, Грабаўскай, Навагуцкай, Чарацянскай і Клімаўскай школ.</a:t>
            </a:r>
            <a:endParaRPr lang="ru-RU" sz="2000" smtClean="0">
              <a:solidFill>
                <a:srgbClr val="2B3F8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5602" name="Рисунок 2"/>
          <p:cNvPicPr>
            <a:picLocks noChangeAspect="1"/>
          </p:cNvPicPr>
          <p:nvPr>
            <p:ph type="body" idx="4294967295"/>
          </p:nvPr>
        </p:nvPicPr>
        <p:blipFill>
          <a:blip r:embed="rId2"/>
          <a:srcRect t="7993" b="16541"/>
          <a:stretch>
            <a:fillRect/>
          </a:stretch>
        </p:blipFill>
        <p:spPr>
          <a:xfrm>
            <a:off x="179388" y="260350"/>
            <a:ext cx="4321175" cy="2447925"/>
          </a:xfrm>
          <a:ln w="57150" cmpd="thinThick">
            <a:solidFill>
              <a:srgbClr val="000080"/>
            </a:solidFill>
          </a:ln>
        </p:spPr>
      </p:pic>
      <p:pic>
        <p:nvPicPr>
          <p:cNvPr id="25603" name="Рисунок 1"/>
          <p:cNvPicPr>
            <a:picLocks noChangeAspect="1"/>
          </p:cNvPicPr>
          <p:nvPr/>
        </p:nvPicPr>
        <p:blipFill>
          <a:blip r:embed="rId3"/>
          <a:srcRect l="1682" t="4480" b="15556"/>
          <a:stretch>
            <a:fillRect/>
          </a:stretch>
        </p:blipFill>
        <p:spPr bwMode="auto">
          <a:xfrm>
            <a:off x="4716463" y="260350"/>
            <a:ext cx="4211637" cy="2592388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5604" name="Рисунок 3"/>
          <p:cNvPicPr>
            <a:picLocks noChangeAspect="1"/>
          </p:cNvPicPr>
          <p:nvPr/>
        </p:nvPicPr>
        <p:blipFill>
          <a:blip r:embed="rId4"/>
          <a:srcRect t="11966" r="2412" b="5983"/>
          <a:stretch>
            <a:fillRect/>
          </a:stretch>
        </p:blipFill>
        <p:spPr bwMode="auto">
          <a:xfrm>
            <a:off x="2339975" y="2492375"/>
            <a:ext cx="4464050" cy="2817813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>
          <a:xfrm>
            <a:off x="684213" y="5013325"/>
            <a:ext cx="8064500" cy="14398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be-BY" sz="2800" smtClean="0">
                <a:solidFill>
                  <a:srgbClr val="2B3F89"/>
                </a:solidFill>
                <a:effectLst/>
                <a:latin typeface="Times New Roman" pitchFamily="18" charset="0"/>
              </a:rPr>
              <a:t>Сябры!</a:t>
            </a:r>
            <a:br>
              <a:rPr lang="be-BY" sz="2800" smtClean="0">
                <a:solidFill>
                  <a:srgbClr val="2B3F89"/>
                </a:solidFill>
                <a:effectLst/>
                <a:latin typeface="Times New Roman" pitchFamily="18" charset="0"/>
              </a:rPr>
            </a:br>
            <a:r>
              <a:rPr lang="be-BY" sz="2800" smtClean="0">
                <a:solidFill>
                  <a:srgbClr val="2B3F89"/>
                </a:solidFill>
                <a:effectLst/>
                <a:latin typeface="Times New Roman" pitchFamily="18" charset="0"/>
              </a:rPr>
              <a:t>Запрашаем да нас на свята!</a:t>
            </a:r>
            <a:endParaRPr lang="ru-RU" sz="2800" smtClean="0">
              <a:solidFill>
                <a:srgbClr val="2B3F8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626" name="Picture 4" descr="b10c227ae5a5ca60d1818d4d7114e8aa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12000" contrast="18000"/>
          </a:blip>
          <a:srcRect r="5327" b="5821"/>
          <a:stretch>
            <a:fillRect/>
          </a:stretch>
        </p:blipFill>
        <p:spPr>
          <a:xfrm>
            <a:off x="1547813" y="404813"/>
            <a:ext cx="6480175" cy="4295775"/>
          </a:xfrm>
          <a:ln w="76200" cmpd="tri">
            <a:solidFill>
              <a:srgbClr val="00008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ph idx="4294967295"/>
          </p:nvPr>
        </p:nvPicPr>
        <p:blipFill>
          <a:blip r:embed="rId2"/>
          <a:srcRect l="10013"/>
          <a:stretch>
            <a:fillRect/>
          </a:stretch>
        </p:blipFill>
        <p:spPr>
          <a:xfrm>
            <a:off x="684213" y="1125538"/>
            <a:ext cx="3238500" cy="2090737"/>
          </a:xfrm>
        </p:spPr>
      </p:pic>
      <p:sp>
        <p:nvSpPr>
          <p:cNvPr id="15362" name="Rectangle 8"/>
          <p:cNvSpPr>
            <a:spLocks noGrp="1"/>
          </p:cNvSpPr>
          <p:nvPr>
            <p:ph type="title"/>
          </p:nvPr>
        </p:nvSpPr>
        <p:spPr bwMode="auto">
          <a:xfrm>
            <a:off x="1331913" y="260350"/>
            <a:ext cx="6769100" cy="7921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be-BY" sz="280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Веска Маркавічы Гомельскага раёна</a:t>
            </a:r>
            <a:endParaRPr lang="ru-RU" sz="2800" smtClean="0"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323850" y="3457575"/>
            <a:ext cx="8569325" cy="3113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600" b="1"/>
              <a:t>  </a:t>
            </a:r>
            <a:r>
              <a:rPr lang="ru-RU" b="1">
                <a:solidFill>
                  <a:schemeClr val="accent1"/>
                </a:solidFill>
              </a:rPr>
              <a:t>Па пісьмовых крыніцах</a:t>
            </a:r>
            <a:r>
              <a:rPr lang="be-BY" b="1">
                <a:solidFill>
                  <a:schemeClr val="accent1"/>
                </a:solidFill>
              </a:rPr>
              <a:t> веска</a:t>
            </a:r>
            <a:r>
              <a:rPr lang="ru-RU" b="1">
                <a:solidFill>
                  <a:schemeClr val="accent1"/>
                </a:solidFill>
              </a:rPr>
              <a:t> вядома з XVI стагоддзя</a:t>
            </a:r>
            <a:r>
              <a:rPr lang="be-BY" b="1">
                <a:solidFill>
                  <a:schemeClr val="accent1"/>
                </a:solidFill>
              </a:rPr>
              <a:t>, у</a:t>
            </a:r>
            <a:r>
              <a:rPr lang="ru-RU" b="1">
                <a:solidFill>
                  <a:schemeClr val="accent1"/>
                </a:solidFill>
              </a:rPr>
              <a:t>першыню згадваецца ў 1562-71 гадах</a:t>
            </a:r>
            <a:r>
              <a:rPr lang="be-BY" b="1">
                <a:solidFill>
                  <a:schemeClr val="accent1"/>
                </a:solidFill>
              </a:rPr>
              <a:t> у дакументах ВКЛ.</a:t>
            </a:r>
            <a:endParaRPr lang="ru-RU" b="1">
              <a:solidFill>
                <a:schemeClr val="accent1"/>
              </a:solidFill>
            </a:endParaRPr>
          </a:p>
          <a:p>
            <a:pPr indent="342900" algn="just"/>
            <a:r>
              <a:rPr lang="be-BY" b="1">
                <a:solidFill>
                  <a:schemeClr val="accent1"/>
                </a:solidFill>
              </a:rPr>
              <a:t>  Зараз у весцы размешчаны швейная майстэрня, сярэдняя школа, Дом культуры, бібліятэка, амбулаторыя, аптэка, дзіцячы сад, аддзяленне сувязі, сталовая, 3 крамы, комплексны прыёмны пункт бытавога абслугоўвання насельніцтва.</a:t>
            </a:r>
            <a:r>
              <a:rPr lang="ru-RU" b="1">
                <a:solidFill>
                  <a:schemeClr val="accent1"/>
                </a:solidFill>
              </a:rPr>
              <a:t> </a:t>
            </a:r>
            <a:r>
              <a:rPr lang="be-BY" b="1">
                <a:solidFill>
                  <a:schemeClr val="accent1"/>
                </a:solidFill>
              </a:rPr>
              <a:t>У </a:t>
            </a:r>
            <a:r>
              <a:rPr lang="ru-RU" b="1">
                <a:solidFill>
                  <a:schemeClr val="accent1"/>
                </a:solidFill>
              </a:rPr>
              <a:t>2004</a:t>
            </a:r>
            <a:r>
              <a:rPr lang="be-BY" b="1">
                <a:solidFill>
                  <a:schemeClr val="accent1"/>
                </a:solidFill>
              </a:rPr>
              <a:t> годзе налічвалася</a:t>
            </a:r>
            <a:r>
              <a:rPr lang="ru-RU" b="1">
                <a:solidFill>
                  <a:schemeClr val="accent1"/>
                </a:solidFill>
              </a:rPr>
              <a:t> 367 гаспадарак, 887 жыхароў.</a:t>
            </a:r>
          </a:p>
          <a:p>
            <a:pPr indent="342900" algn="just"/>
            <a:r>
              <a:rPr lang="ru-RU" b="1" u="sng">
                <a:solidFill>
                  <a:schemeClr val="accent1"/>
                </a:solidFill>
              </a:rPr>
              <a:t>Вядомыя ўраджэнцы</a:t>
            </a:r>
            <a:r>
              <a:rPr lang="be-BY" b="1" u="sng">
                <a:solidFill>
                  <a:schemeClr val="accent1"/>
                </a:solidFill>
              </a:rPr>
              <a:t>: </a:t>
            </a:r>
            <a:endParaRPr lang="ru-RU" b="1" u="sng">
              <a:solidFill>
                <a:schemeClr val="accent1"/>
              </a:solidFill>
            </a:endParaRPr>
          </a:p>
          <a:p>
            <a:pPr indent="342900" algn="just"/>
            <a:r>
              <a:rPr lang="be-BY" b="1">
                <a:solidFill>
                  <a:schemeClr val="accent1"/>
                </a:solidFill>
              </a:rPr>
              <a:t>П.С. Новікаў - камісарам Круглянскай ваенна-аператыўнай групы партызанскага руху ў час Вялікай Айчыннай вайны.</a:t>
            </a:r>
            <a:endParaRPr lang="ru-RU" b="1">
              <a:solidFill>
                <a:schemeClr val="accent1"/>
              </a:solidFill>
            </a:endParaRPr>
          </a:p>
          <a:p>
            <a:pPr indent="342900" algn="just"/>
            <a:r>
              <a:rPr lang="ru-RU" b="1">
                <a:solidFill>
                  <a:schemeClr val="accent1"/>
                </a:solidFill>
              </a:rPr>
              <a:t>Т.В. Мельчанка - беларуская паэтка.</a:t>
            </a:r>
          </a:p>
          <a:p>
            <a:pPr indent="342900" algn="just"/>
            <a:r>
              <a:rPr lang="ru-RU" b="1">
                <a:solidFill>
                  <a:schemeClr val="accent1"/>
                </a:solidFill>
              </a:rPr>
              <a:t>Т.В. Цыганкова - беларуская паэтка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4284663" y="1341438"/>
            <a:ext cx="4464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be-BY" sz="2000" b="1">
                <a:solidFill>
                  <a:srgbClr val="354EA9"/>
                </a:solidFill>
              </a:rPr>
              <a:t>Я з Маркавіч, з-пад Гомеля я родам,</a:t>
            </a:r>
          </a:p>
          <a:p>
            <a:pPr algn="r"/>
            <a:r>
              <a:rPr lang="be-BY" sz="2000" b="1">
                <a:solidFill>
                  <a:srgbClr val="354EA9"/>
                </a:solidFill>
              </a:rPr>
              <a:t>На стужках рэк аб гэтым напішу…</a:t>
            </a:r>
          </a:p>
          <a:p>
            <a:pPr algn="r"/>
            <a:r>
              <a:rPr lang="be-BY" sz="2000" b="1">
                <a:solidFill>
                  <a:srgbClr val="354EA9"/>
                </a:solidFill>
              </a:rPr>
              <a:t>Т. Мельчанка</a:t>
            </a:r>
            <a:endParaRPr lang="ru-RU" sz="2000" b="1">
              <a:solidFill>
                <a:srgbClr val="354E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 bwMode="auto">
          <a:xfrm>
            <a:off x="684213" y="404813"/>
            <a:ext cx="7920037" cy="15843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be-BY" sz="420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Свята</a:t>
            </a:r>
            <a:r>
              <a:rPr lang="en-US" sz="420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-</a:t>
            </a:r>
            <a:r>
              <a:rPr lang="be-BY" sz="420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Кацярыненская царква</a:t>
            </a:r>
            <a:br>
              <a:rPr lang="be-BY" sz="4200" smtClean="0">
                <a:solidFill>
                  <a:schemeClr val="accent1"/>
                </a:solidFill>
                <a:effectLst/>
                <a:latin typeface="Times New Roman" pitchFamily="18" charset="0"/>
              </a:rPr>
            </a:br>
            <a:r>
              <a:rPr lang="be-BY" sz="420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заснавана ў 1822 годзе</a:t>
            </a:r>
            <a:endParaRPr lang="ru-RU" sz="4200" smtClean="0"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386" name="Рисунок 2"/>
          <p:cNvPicPr>
            <a:picLocks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44675"/>
            <a:ext cx="8064500" cy="4540250"/>
          </a:xfrm>
          <a:solidFill>
            <a:srgbClr val="000080"/>
          </a:solidFill>
          <a:ln w="57150" cmpd="thinThick">
            <a:solidFill>
              <a:srgbClr val="00008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 t="9842" b="4185"/>
          <a:stretch>
            <a:fillRect/>
          </a:stretch>
        </p:blipFill>
        <p:spPr bwMode="auto">
          <a:xfrm>
            <a:off x="4808538" y="404813"/>
            <a:ext cx="4249737" cy="2735262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7410" name="Рисунок 2"/>
          <p:cNvPicPr>
            <a:picLocks noChangeAspect="1"/>
          </p:cNvPicPr>
          <p:nvPr/>
        </p:nvPicPr>
        <p:blipFill>
          <a:blip r:embed="rId3"/>
          <a:srcRect l="2713" b="12825"/>
          <a:stretch>
            <a:fillRect/>
          </a:stretch>
        </p:blipFill>
        <p:spPr bwMode="auto">
          <a:xfrm>
            <a:off x="250825" y="3273425"/>
            <a:ext cx="4519613" cy="3035300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30193" y="83278"/>
            <a:ext cx="497615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Варварынская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крыніца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562" y="1683071"/>
            <a:ext cx="458669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Яе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цалебныя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ўласцівасці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мясцовыя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жыхары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ведалі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даўно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7142" y="3717032"/>
            <a:ext cx="4409389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Побач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стаіць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крыж з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іконай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вялікамучаніцы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Варвары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2690" y="188640"/>
            <a:ext cx="549862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Кацярыненскі</a:t>
            </a:r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 шлях </a:t>
            </a:r>
          </a:p>
        </p:txBody>
      </p:sp>
      <p:pic>
        <p:nvPicPr>
          <p:cNvPr id="1843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19175"/>
            <a:ext cx="7239000" cy="4483100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534561"/>
            <a:ext cx="892899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Шлях </a:t>
            </a:r>
            <a:r>
              <a:rPr lang="ru-RU" sz="40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быў</a:t>
            </a:r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 </a:t>
            </a:r>
            <a:r>
              <a:rPr lang="ru-RU" sz="40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пабудаваны</a:t>
            </a:r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 ў гады </a:t>
            </a:r>
            <a:r>
              <a:rPr lang="ru-RU" sz="40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праўлення</a:t>
            </a:r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 </a:t>
            </a:r>
            <a:r>
              <a:rPr lang="ru-RU" sz="40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Кацярыны</a:t>
            </a:r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 ІІ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title"/>
          </p:nvPr>
        </p:nvSpPr>
        <p:spPr bwMode="auto">
          <a:xfrm>
            <a:off x="1042988" y="0"/>
            <a:ext cx="7489825" cy="14128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be-BY" sz="360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Веснавое абрадавае свята </a:t>
            </a:r>
            <a:r>
              <a:rPr lang="ru-RU" sz="360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«</a:t>
            </a:r>
            <a:r>
              <a:rPr lang="be-BY" sz="360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Ваджэнне сулы</a:t>
            </a:r>
            <a:r>
              <a:rPr lang="ru-RU" sz="360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»</a:t>
            </a:r>
          </a:p>
        </p:txBody>
      </p:sp>
      <p:sp>
        <p:nvSpPr>
          <p:cNvPr id="19458" name="Rectangle 18"/>
          <p:cNvSpPr>
            <a:spLocks noGrp="1"/>
          </p:cNvSpPr>
          <p:nvPr>
            <p:ph type="body" sz="half" idx="2"/>
          </p:nvPr>
        </p:nvSpPr>
        <p:spPr>
          <a:xfrm>
            <a:off x="395288" y="4797425"/>
            <a:ext cx="8569325" cy="2060575"/>
          </a:xfrm>
        </p:spPr>
        <p:txBody>
          <a:bodyPr/>
          <a:lstStyle/>
          <a:p>
            <a:pPr marL="0" indent="177800" algn="just" eaLnBrk="1" hangingPunct="1">
              <a:buFont typeface="Georgia" pitchFamily="18" charset="0"/>
              <a:buNone/>
            </a:pPr>
            <a:r>
              <a:rPr lang="be-BY" sz="1800" b="1" smtClean="0">
                <a:solidFill>
                  <a:schemeClr val="accent1"/>
                </a:solidFill>
                <a:latin typeface="Times New Roman" pitchFamily="18" charset="0"/>
              </a:rPr>
              <a:t>На другі дзень Вялікадня ў вёсцы Маркавічы Гомельскага раёну традыцыйна ладзіцца цікавы веснавы абрад «Ваджэньне сулы». Гэты абрад – адна з этнічных адметнасцяў Пасожжа, тэрыторыі рассялення племені радзімічаў.</a:t>
            </a:r>
          </a:p>
          <a:p>
            <a:pPr marL="0" indent="177800" algn="just" eaLnBrk="1" hangingPunct="1">
              <a:buFont typeface="Georgia" pitchFamily="18" charset="0"/>
              <a:buNone/>
            </a:pPr>
            <a:r>
              <a:rPr lang="be-BY" sz="1800" b="1" smtClean="0">
                <a:solidFill>
                  <a:schemeClr val="accent1"/>
                </a:solidFill>
                <a:latin typeface="Times New Roman" pitchFamily="18" charset="0"/>
              </a:rPr>
              <a:t>Звычай вадзіць сулу бытаваў у Маркавічах спрадвеку, з’яўляецца адметнасцю традыцыйнай культуры Пасожжа. У1976-м г. абрад перапыніўся і ўзноўлены быў толькі ў 2007-м годзе. </a:t>
            </a:r>
            <a:endParaRPr lang="ru-RU" sz="1800" b="1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19459" name="Picture 21" descr="c4fb9c87f60868998c41e3a328d1fc4c"/>
          <p:cNvPicPr>
            <a:picLocks noChangeAspect="1" noChangeArrowheads="1"/>
          </p:cNvPicPr>
          <p:nvPr/>
        </p:nvPicPr>
        <p:blipFill>
          <a:blip r:embed="rId2"/>
          <a:srcRect t="13315" r="5872" b="6783"/>
          <a:stretch>
            <a:fillRect/>
          </a:stretch>
        </p:blipFill>
        <p:spPr bwMode="auto">
          <a:xfrm>
            <a:off x="1692275" y="1203325"/>
            <a:ext cx="6192838" cy="3502025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>
          <a:xfrm>
            <a:off x="539750" y="4652963"/>
            <a:ext cx="7993063" cy="20161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273050" algn="ctr" eaLnBrk="1" hangingPunct="1">
              <a:buFont typeface="Georgia" pitchFamily="18" charset="0"/>
              <a:buNone/>
            </a:pPr>
            <a:r>
              <a:rPr lang="ru-RU" sz="2000" smtClean="0">
                <a:solidFill>
                  <a:srgbClr val="2B3F89"/>
                </a:solidFill>
                <a:effectLst/>
                <a:latin typeface="Times New Roman" pitchFamily="18" charset="0"/>
              </a:rPr>
              <a:t>Жанчыны заводзілі “крывы танок”: ставілі ў круг трох маленькіх дзяўчат і вакол іх вадзілі карагод. </a:t>
            </a:r>
            <a:r>
              <a:rPr lang="be-BY" sz="2000" smtClean="0">
                <a:solidFill>
                  <a:srgbClr val="2B3F89"/>
                </a:solidFill>
                <a:effectLst/>
                <a:latin typeface="Times New Roman" pitchFamily="18" charset="0"/>
              </a:rPr>
              <a:t>Водзячы карагод, старэйшыя дзяўчаты пачаргова падхопліваюць маленькіх дзяўчатак пад рукі, паднімаюць уверх і зычаць: </a:t>
            </a:r>
            <a:br>
              <a:rPr lang="be-BY" sz="2000" smtClean="0">
                <a:solidFill>
                  <a:srgbClr val="2B3F89"/>
                </a:solidFill>
                <a:effectLst/>
                <a:latin typeface="Times New Roman" pitchFamily="18" charset="0"/>
              </a:rPr>
            </a:br>
            <a:r>
              <a:rPr lang="be-BY" sz="2000" smtClean="0">
                <a:solidFill>
                  <a:srgbClr val="2B3F89"/>
                </a:solidFill>
                <a:effectLst/>
                <a:latin typeface="Times New Roman" pitchFamily="18" charset="0"/>
              </a:rPr>
              <a:t>               «Здаровенькая,высокая расьці!»</a:t>
            </a:r>
            <a:r>
              <a:rPr lang="ru-RU" sz="420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0482" name="Picture 4" descr="674cc8a61e25edc41e038bc225eb92eb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6000" contrast="6000"/>
          </a:blip>
          <a:srcRect l="11305" t="16754" r="6175"/>
          <a:stretch>
            <a:fillRect/>
          </a:stretch>
        </p:blipFill>
        <p:spPr>
          <a:xfrm>
            <a:off x="250825" y="260350"/>
            <a:ext cx="3529013" cy="2309813"/>
          </a:xfrm>
          <a:ln w="57150" cmpd="thinThick">
            <a:solidFill>
              <a:schemeClr val="accent1"/>
            </a:solidFill>
          </a:ln>
        </p:spPr>
      </p:pic>
      <p:pic>
        <p:nvPicPr>
          <p:cNvPr id="20483" name="Picture 5" descr="bca99558691f62581891b8efc6e0a5fc"/>
          <p:cNvPicPr>
            <a:picLocks noChangeAspect="1" noChangeArrowheads="1"/>
          </p:cNvPicPr>
          <p:nvPr/>
        </p:nvPicPr>
        <p:blipFill>
          <a:blip r:embed="rId3"/>
          <a:srcRect l="2869" t="3117" r="6041" b="8231"/>
          <a:stretch>
            <a:fillRect/>
          </a:stretch>
        </p:blipFill>
        <p:spPr bwMode="auto">
          <a:xfrm>
            <a:off x="5219700" y="260350"/>
            <a:ext cx="3527425" cy="2376488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4" name="Picture 6" descr="f5a4f1f2671f8e3f7eab3935df83bb1d"/>
          <p:cNvPicPr>
            <a:picLocks noChangeAspect="1" noChangeArrowheads="1"/>
          </p:cNvPicPr>
          <p:nvPr/>
        </p:nvPicPr>
        <p:blipFill>
          <a:blip r:embed="rId4">
            <a:lum bright="18000" contrast="24000"/>
          </a:blip>
          <a:srcRect l="2733" r="5771" b="4353"/>
          <a:stretch>
            <a:fillRect/>
          </a:stretch>
        </p:blipFill>
        <p:spPr bwMode="auto">
          <a:xfrm>
            <a:off x="2916238" y="2060575"/>
            <a:ext cx="3527425" cy="2465388"/>
          </a:xfrm>
          <a:prstGeom prst="rect">
            <a:avLst/>
          </a:prstGeom>
          <a:noFill/>
          <a:ln w="57150" cmpd="thinThick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395288" y="5084763"/>
            <a:ext cx="8497887" cy="151288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531813" algn="just" eaLnBrk="1" hangingPunct="1">
              <a:buFont typeface="Georgia" pitchFamily="18" charset="0"/>
              <a:buNone/>
            </a:pPr>
            <a:r>
              <a:rPr lang="ru-RU" sz="1800" smtClean="0">
                <a:solidFill>
                  <a:srgbClr val="2B3F89"/>
                </a:solidFill>
                <a:effectLst/>
                <a:latin typeface="Times New Roman" pitchFamily="18" charset="0"/>
              </a:rPr>
              <a:t>Дзяўчыны і жанчыны станавіліся ў шэрагі на ўсю шырыню вуліцы, трымаючыся пад рукі, ішлі ў канец сяла ці нават за сяло - у лес.</a:t>
            </a:r>
            <a:br>
              <a:rPr lang="ru-RU" sz="1800" smtClean="0">
                <a:solidFill>
                  <a:srgbClr val="2B3F89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2B3F89"/>
                </a:solidFill>
                <a:effectLst/>
                <a:latin typeface="Times New Roman" pitchFamily="18" charset="0"/>
              </a:rPr>
              <a:t>         </a:t>
            </a:r>
            <a:r>
              <a:rPr lang="be-BY" sz="1800" smtClean="0">
                <a:solidFill>
                  <a:srgbClr val="2B3F89"/>
                </a:solidFill>
                <a:effectLst/>
                <a:latin typeface="Times New Roman" pitchFamily="18" charset="0"/>
              </a:rPr>
              <a:t>Кампазіцыя руху жанчын па вёсцы нагадвае дэкор традыцыйнага рушніка: шмат узораў па канцах, а пасярэдзіне – дарога: белае (ці ў паскі, але ў параўнанні са шчыльна затканымі канцамі – усё роўна белае) палатно-дарога.</a:t>
            </a:r>
            <a:endParaRPr lang="ru-RU" sz="1800" smtClean="0">
              <a:solidFill>
                <a:srgbClr val="2B3F8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506" name="Picture 4" descr="8a7e510d6c18a00b03f659cf28828b6f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l="16254" t="13261" r="7289" b="18425"/>
          <a:stretch>
            <a:fillRect/>
          </a:stretch>
        </p:blipFill>
        <p:spPr>
          <a:xfrm>
            <a:off x="395288" y="260350"/>
            <a:ext cx="3960812" cy="2376488"/>
          </a:xfrm>
          <a:ln w="57150" cmpd="thinThick">
            <a:solidFill>
              <a:srgbClr val="000080"/>
            </a:solidFill>
          </a:ln>
        </p:spPr>
      </p:pic>
      <p:pic>
        <p:nvPicPr>
          <p:cNvPr id="21507" name="Picture 5" descr="«Ваджэньне Сулы» ў Маркавічах"/>
          <p:cNvPicPr>
            <a:picLocks noChangeAspect="1" noChangeArrowheads="1"/>
          </p:cNvPicPr>
          <p:nvPr/>
        </p:nvPicPr>
        <p:blipFill>
          <a:blip r:embed="rId3"/>
          <a:srcRect l="3816" t="-1161" r="7632" b="-967"/>
          <a:stretch>
            <a:fillRect/>
          </a:stretch>
        </p:blipFill>
        <p:spPr bwMode="auto">
          <a:xfrm>
            <a:off x="4932363" y="260350"/>
            <a:ext cx="3668712" cy="2390775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1508" name="Picture 6" descr="549635bf840ff503b85ac0bdabd46965"/>
          <p:cNvPicPr>
            <a:picLocks noChangeAspect="1" noChangeArrowheads="1"/>
          </p:cNvPicPr>
          <p:nvPr/>
        </p:nvPicPr>
        <p:blipFill>
          <a:blip r:embed="rId4"/>
          <a:srcRect t="10326" r="6041"/>
          <a:stretch>
            <a:fillRect/>
          </a:stretch>
        </p:blipFill>
        <p:spPr bwMode="auto">
          <a:xfrm>
            <a:off x="1116013" y="2852738"/>
            <a:ext cx="3216275" cy="2068512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1509" name="Picture 7" descr="3e26eedace9e99fd99f6af62a3bbba0c"/>
          <p:cNvPicPr>
            <a:picLocks noChangeAspect="1" noChangeArrowheads="1"/>
          </p:cNvPicPr>
          <p:nvPr/>
        </p:nvPicPr>
        <p:blipFill>
          <a:blip r:embed="rId5">
            <a:lum bright="12000" contrast="18000"/>
          </a:blip>
          <a:srcRect l="6581" t="16400" r="5434"/>
          <a:stretch>
            <a:fillRect/>
          </a:stretch>
        </p:blipFill>
        <p:spPr bwMode="auto">
          <a:xfrm>
            <a:off x="4932363" y="2852738"/>
            <a:ext cx="3311525" cy="2105025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>
          <a:xfrm>
            <a:off x="323850" y="5516563"/>
            <a:ext cx="8640763" cy="10080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sz="2200" smtClean="0">
                <a:solidFill>
                  <a:srgbClr val="2B3F89"/>
                </a:solidFill>
                <a:effectLst/>
                <a:latin typeface="Times New Roman" pitchFamily="18" charset="0"/>
              </a:rPr>
              <a:t>Шэсце пачыналася і заканчвалася карагодам, нідзе не спынялася.</a:t>
            </a:r>
            <a:r>
              <a:rPr lang="ru-RU" sz="420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2530" name="Picture 4" descr="5b045a707dce4e0d86daccc3a5a0406e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24000" contrast="36000"/>
          </a:blip>
          <a:srcRect t="8757" r="5331" b="21260"/>
          <a:stretch>
            <a:fillRect/>
          </a:stretch>
        </p:blipFill>
        <p:spPr>
          <a:xfrm>
            <a:off x="1979613" y="2636838"/>
            <a:ext cx="5213350" cy="2879725"/>
          </a:xfrm>
          <a:ln w="57150" cmpd="thinThick">
            <a:solidFill>
              <a:srgbClr val="000080"/>
            </a:solidFill>
          </a:ln>
        </p:spPr>
      </p:pic>
      <p:pic>
        <p:nvPicPr>
          <p:cNvPr id="22531" name="Picture 5" descr="3450288978362571930bc90398be345e"/>
          <p:cNvPicPr>
            <a:picLocks noChangeAspect="1" noChangeArrowheads="1"/>
          </p:cNvPicPr>
          <p:nvPr/>
        </p:nvPicPr>
        <p:blipFill>
          <a:blip r:embed="rId3"/>
          <a:srcRect l="2733" r="5771"/>
          <a:stretch>
            <a:fillRect/>
          </a:stretch>
        </p:blipFill>
        <p:spPr bwMode="auto">
          <a:xfrm>
            <a:off x="395288" y="333375"/>
            <a:ext cx="3457575" cy="2532063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2532" name="Picture 6" descr="a94d552435007e37a85af4422572559b"/>
          <p:cNvPicPr>
            <a:picLocks noChangeAspect="1" noChangeArrowheads="1"/>
          </p:cNvPicPr>
          <p:nvPr/>
        </p:nvPicPr>
        <p:blipFill>
          <a:blip r:embed="rId4"/>
          <a:srcRect r="5669"/>
          <a:stretch>
            <a:fillRect/>
          </a:stretch>
        </p:blipFill>
        <p:spPr bwMode="auto">
          <a:xfrm>
            <a:off x="5219700" y="333375"/>
            <a:ext cx="3600450" cy="2576513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EADC65-289F-4075-82BE-49EBC7D5E473}"/>
</file>

<file path=customXml/itemProps2.xml><?xml version="1.0" encoding="utf-8"?>
<ds:datastoreItem xmlns:ds="http://schemas.openxmlformats.org/officeDocument/2006/customXml" ds:itemID="{E481A97C-70F4-48EB-8D73-8DD818F9E37A}"/>
</file>

<file path=customXml/itemProps3.xml><?xml version="1.0" encoding="utf-8"?>
<ds:datastoreItem xmlns:ds="http://schemas.openxmlformats.org/officeDocument/2006/customXml" ds:itemID="{5CCB6F45-2929-4357-B394-97F03BA04786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340</TotalTime>
  <Words>372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Trebuchet MS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УА «Гомельскі дзяржаўны ўніверсітэт імя Ф. Скарыны Факультэт псіхалогіі і педагогікі Кафедра псіхалогіі   Рэспубліканскі грамадзянска-патрыятычны праект  Збяры Беларусь у сваім сэрцы   Намінацыя «Культурная спадчына майго краю »  «Адраджэнне беларускай спадчыны: веснавы абрад «Ваджэнне сулы»</vt:lpstr>
      <vt:lpstr>Веска Маркавічы Гомельскага раёна</vt:lpstr>
      <vt:lpstr>Свята-Кацярыненская царква заснавана ў 1822 годзе</vt:lpstr>
      <vt:lpstr>Слайд 4</vt:lpstr>
      <vt:lpstr>Слайд 5</vt:lpstr>
      <vt:lpstr>Веснавое абрадавае свята «Ваджэнне сулы»</vt:lpstr>
      <vt:lpstr>Жанчыны заводзілі “крывы танок”: ставілі ў круг трох маленькіх дзяўчат і вакол іх вадзілі карагод. Водзячы карагод, старэйшыя дзяўчаты пачаргова падхопліваюць маленькіх дзяўчатак пад рукі, паднімаюць уверх і зычаць:                 «Здаровенькая,высокая расьці!» </vt:lpstr>
      <vt:lpstr>Дзяўчыны і жанчыны станавіліся ў шэрагі на ўсю шырыню вуліцы, трымаючыся пад рукі, ішлі ў канец сяла ці нават за сяло - у лес.          Кампазіцыя руху жанчын па вёсцы нагадвае дэкор традыцыйнага рушніка: шмат узораў па канцах, а пасярэдзіне – дарога: белае (ці ў паскі, але ў параўнанні са шчыльна затканымі канцамі – усё роўна белае) палатно-дарога.</vt:lpstr>
      <vt:lpstr>Шэсце пачыналася і заканчвалася карагодам, нідзе не спынялася. </vt:lpstr>
      <vt:lpstr>Зараз свята на гэтым не спыняецца, а зрабіўшы ладны круг па вясковых вуліцах, «Сула» заварочвае ў школу, дзе яе сустракаюць дзяўчаты з велікоднымі пірагамі на рушніках і вітаннем:  «Хрыстос уваскрос!». </vt:lpstr>
      <vt:lpstr>Пры школе створаны цудоўны этнаграфічны пакой, сабраны ўдзельнікамі краязнаўчага гуртка. Там дзеці могуць пабачыць тэкстыльныя, ганчарныя і драўляныя вырабы сваёй мясцовасці.  </vt:lpstr>
      <vt:lpstr>На святкаванне Сулы у Маркавічы збіраецца ўсё больш людзей, сюды наведваюць уздзельнікі аматарскіх калектываў Глыбоцкай, Грабаўскай, Навагуцкай, Чарацянскай і Клімаўскай школ.</vt:lpstr>
      <vt:lpstr>Сябры! Запрашаем да нас на свята!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Олька</dc:creator>
  <cp:lastModifiedBy>User</cp:lastModifiedBy>
  <cp:revision>20</cp:revision>
  <dcterms:created xsi:type="dcterms:W3CDTF">2012-12-05T13:38:04Z</dcterms:created>
  <dcterms:modified xsi:type="dcterms:W3CDTF">2017-02-19T13:15:15Z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